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7" r:id="rId2"/>
    <p:sldId id="258" r:id="rId3"/>
  </p:sldIdLst>
  <p:sldSz cx="5327650" cy="7559675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9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21780-3BD1-4D19-B5E9-8DAA7949A9D3}" type="datetimeFigureOut">
              <a:rPr lang="de-DE" smtClean="0"/>
              <a:t>07.08.2025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B4154-016E-42B9-85F5-C6637DF1EBB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119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4525" y="1237197"/>
            <a:ext cx="4003552" cy="2631887"/>
          </a:xfrm>
          <a:prstGeom prst="rect">
            <a:avLst/>
          </a:prstGeom>
        </p:spPr>
        <p:txBody>
          <a:bodyPr anchor="b"/>
          <a:lstStyle>
            <a:lvl1pPr algn="ctr">
              <a:defRPr sz="3496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05012" y="3970581"/>
            <a:ext cx="3756682" cy="5252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98">
                <a:solidFill>
                  <a:schemeClr val="bg1"/>
                </a:solidFill>
                <a:latin typeface="Dax-Regular" pitchFamily="2" charset="0"/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e-DE" dirty="0"/>
              <a:t>Untertitel</a:t>
            </a:r>
            <a:endParaRPr lang="en-US" dirty="0"/>
          </a:p>
        </p:txBody>
      </p:sp>
      <p:sp>
        <p:nvSpPr>
          <p:cNvPr id="7" name="Bildplatzhalter 44"/>
          <p:cNvSpPr>
            <a:spLocks noGrp="1"/>
          </p:cNvSpPr>
          <p:nvPr>
            <p:ph type="pic" sz="quarter" idx="14"/>
          </p:nvPr>
        </p:nvSpPr>
        <p:spPr>
          <a:xfrm>
            <a:off x="286516" y="665033"/>
            <a:ext cx="1008000" cy="1008000"/>
          </a:xfrm>
          <a:prstGeom prst="ellipse">
            <a:avLst/>
          </a:prstGeom>
          <a:solidFill>
            <a:schemeClr val="bg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8" name="Bildplatzhalter 44"/>
          <p:cNvSpPr>
            <a:spLocks noGrp="1"/>
          </p:cNvSpPr>
          <p:nvPr>
            <p:ph type="pic" sz="quarter" idx="15"/>
          </p:nvPr>
        </p:nvSpPr>
        <p:spPr>
          <a:xfrm>
            <a:off x="1541329" y="665033"/>
            <a:ext cx="1008000" cy="1008000"/>
          </a:xfrm>
          <a:prstGeom prst="ellipse">
            <a:avLst/>
          </a:prstGeom>
          <a:solidFill>
            <a:schemeClr val="bg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9" name="Bildplatzhalter 44"/>
          <p:cNvSpPr>
            <a:spLocks noGrp="1"/>
          </p:cNvSpPr>
          <p:nvPr>
            <p:ph type="pic" sz="quarter" idx="16"/>
          </p:nvPr>
        </p:nvSpPr>
        <p:spPr>
          <a:xfrm>
            <a:off x="2796142" y="665033"/>
            <a:ext cx="1008000" cy="1008000"/>
          </a:xfrm>
          <a:prstGeom prst="ellipse">
            <a:avLst/>
          </a:prstGeom>
          <a:solidFill>
            <a:schemeClr val="bg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27217" y="5467639"/>
            <a:ext cx="1196029" cy="40248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b="1" dirty="0"/>
              <a:t>Zeit: 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27215" y="5938286"/>
            <a:ext cx="1196031" cy="402483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b="1" dirty="0"/>
              <a:t>Ort: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24525" y="4899661"/>
            <a:ext cx="1198721" cy="40248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b="1" dirty="0"/>
              <a:t>Anmeldung: </a:t>
            </a:r>
          </a:p>
        </p:txBody>
      </p:sp>
      <p:sp>
        <p:nvSpPr>
          <p:cNvPr id="19" name="Rechteck 18"/>
          <p:cNvSpPr/>
          <p:nvPr userDrawn="1"/>
        </p:nvSpPr>
        <p:spPr>
          <a:xfrm>
            <a:off x="905012" y="6734834"/>
            <a:ext cx="3517625" cy="75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</a:pPr>
            <a:r>
              <a:rPr lang="de-DE" sz="900" b="1" dirty="0">
                <a:solidFill>
                  <a:schemeClr val="bg1"/>
                </a:solidFill>
                <a:latin typeface="Dax-Regular" pitchFamily="2" charset="0"/>
              </a:rPr>
              <a:t>iwb Immobilienwirtschaftliche Beratung GmbH</a:t>
            </a:r>
          </a:p>
          <a:p>
            <a:pPr>
              <a:lnSpc>
                <a:spcPct val="119000"/>
              </a:lnSpc>
            </a:pPr>
            <a:r>
              <a:rPr lang="de-DE" sz="900" b="0" dirty="0">
                <a:solidFill>
                  <a:schemeClr val="bg1"/>
                </a:solidFill>
                <a:latin typeface="Dax-Regular" pitchFamily="2" charset="0"/>
              </a:rPr>
              <a:t>Schleinitzstraße 16, 38106 Braunschweig</a:t>
            </a:r>
            <a:br>
              <a:rPr lang="de-DE" sz="900" b="0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900" b="0" dirty="0">
                <a:solidFill>
                  <a:schemeClr val="bg1"/>
                </a:solidFill>
                <a:latin typeface="Dax-Regular" pitchFamily="2" charset="0"/>
              </a:rPr>
              <a:t>Ansprechpartnerin: Beate Korte</a:t>
            </a:r>
            <a:br>
              <a:rPr lang="de-DE" sz="900" b="0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900" b="0" dirty="0">
                <a:solidFill>
                  <a:schemeClr val="bg1"/>
                </a:solidFill>
                <a:latin typeface="Dax-Regular" pitchFamily="2" charset="0"/>
              </a:rPr>
              <a:t>Tel.: 0531 23808-48; </a:t>
            </a:r>
            <a:r>
              <a:rPr lang="de-DE" sz="900" dirty="0">
                <a:solidFill>
                  <a:schemeClr val="bg1"/>
                </a:solidFill>
                <a:latin typeface="Dax-Regular" pitchFamily="2" charset="0"/>
              </a:rPr>
              <a:t>E-Mail: b.korte@iwb-e.de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62992" y="6734834"/>
            <a:ext cx="765085" cy="766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pPr lvl="0"/>
            <a:r>
              <a:rPr lang="en-US" dirty="0"/>
              <a:t>QR-Code</a:t>
            </a:r>
          </a:p>
        </p:txBody>
      </p:sp>
    </p:spTree>
    <p:extLst>
      <p:ext uri="{BB962C8B-B14F-4D97-AF65-F5344CB8AC3E}">
        <p14:creationId xmlns:p14="http://schemas.microsoft.com/office/powerpoint/2010/main" val="359440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0286" y="1640080"/>
            <a:ext cx="3248665" cy="1116104"/>
          </a:xfrm>
          <a:prstGeom prst="rect">
            <a:avLst/>
          </a:prstGeom>
        </p:spPr>
        <p:txBody>
          <a:bodyPr anchor="t"/>
          <a:lstStyle>
            <a:lvl1pPr algn="l">
              <a:defRPr sz="1400" b="1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dirty="0" err="1"/>
              <a:t>Introtext</a:t>
            </a:r>
            <a:r>
              <a:rPr lang="de-DE" dirty="0"/>
              <a:t> durch Klicken hinzufügen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0" y="7123305"/>
            <a:ext cx="5327650" cy="325245"/>
          </a:xfrm>
          <a:prstGeom prst="rect">
            <a:avLst/>
          </a:prstGeom>
        </p:spPr>
        <p:txBody>
          <a:bodyPr anchor="t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kern="1200">
                <a:solidFill>
                  <a:schemeClr val="bg1"/>
                </a:solidFill>
                <a:latin typeface="Dax-Regular" pitchFamily="2" charset="0"/>
                <a:ea typeface="+mj-ea"/>
                <a:cs typeface="+mj-cs"/>
              </a:defRPr>
            </a:lvl1pPr>
          </a:lstStyle>
          <a:p>
            <a:pPr algn="ctr">
              <a:lnSpc>
                <a:spcPct val="119000"/>
              </a:lnSpc>
            </a:pPr>
            <a:r>
              <a:rPr lang="de-DE" sz="1000" dirty="0"/>
              <a:t>Die Teilnahme ist kostenfrei.</a:t>
            </a:r>
            <a:r>
              <a:rPr lang="de-DE" sz="1000" baseline="0" dirty="0"/>
              <a:t> Tagungsunterlagen, Verpflegung und Getränke werden gestellt.</a:t>
            </a:r>
            <a:endParaRPr lang="en-US" sz="1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C1FBDF9-D483-A079-A029-D13EBA069D29}"/>
              </a:ext>
            </a:extLst>
          </p:cNvPr>
          <p:cNvSpPr/>
          <p:nvPr userDrawn="1"/>
        </p:nvSpPr>
        <p:spPr>
          <a:xfrm>
            <a:off x="0" y="6648450"/>
            <a:ext cx="5327649" cy="3905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004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76" y="1501094"/>
            <a:ext cx="4595098" cy="100902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636" y="2850614"/>
            <a:ext cx="3396377" cy="35322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CC921CB-9BB0-4833-B546-6A335E9C9C31}" type="datetimeFigureOut">
              <a:rPr lang="de-DE" smtClean="0"/>
              <a:t>07.08.2025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32CE905-D1A6-4398-8A33-DCFC340ED8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43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  <a:prstGeom prst="rect">
            <a:avLst/>
          </a:prstGeom>
        </p:spPr>
        <p:txBody>
          <a:bodyPr anchor="b"/>
          <a:lstStyle>
            <a:lvl1pPr>
              <a:defRPr sz="3496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CC921CB-9BB0-4833-B546-6A335E9C9C31}" type="datetimeFigureOut">
              <a:rPr lang="de-DE" smtClean="0"/>
              <a:t>07.08.2025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32CE905-D1A6-4398-8A33-DCFC340ED8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84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CC921CB-9BB0-4833-B546-6A335E9C9C31}" type="datetimeFigureOut">
              <a:rPr lang="de-DE" smtClean="0"/>
              <a:t>07.08.2025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32CE905-D1A6-4398-8A33-DCFC340ED8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187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CC921CB-9BB0-4833-B546-6A335E9C9C31}" type="datetimeFigureOut">
              <a:rPr lang="de-DE" smtClean="0"/>
              <a:t>07.08.2025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/>
          <a:lstStyle/>
          <a:p>
            <a:fld id="{532CE905-D1A6-4398-8A33-DCFC340ED8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033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6"/>
            <a:ext cx="5327650" cy="755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90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eno.com/14921618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/>
          <p:cNvSpPr>
            <a:spLocks noGrp="1"/>
          </p:cNvSpPr>
          <p:nvPr>
            <p:ph type="ctrTitle"/>
          </p:nvPr>
        </p:nvSpPr>
        <p:spPr>
          <a:xfrm>
            <a:off x="1015102" y="1373161"/>
            <a:ext cx="4168403" cy="934506"/>
          </a:xfrm>
        </p:spPr>
        <p:txBody>
          <a:bodyPr lIns="0" rIns="0" anchor="t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DE" sz="2600" b="1" dirty="0">
                <a:latin typeface="Dax-Regular" pitchFamily="2" charset="0"/>
              </a:rPr>
              <a:t>Bestandstechnik – </a:t>
            </a:r>
            <a:br>
              <a:rPr lang="de-DE" sz="2600" b="1" dirty="0">
                <a:latin typeface="Dax-Regular" pitchFamily="2" charset="0"/>
              </a:rPr>
            </a:br>
            <a:r>
              <a:rPr lang="de-DE" sz="2200" b="1" dirty="0">
                <a:latin typeface="Dax-Regular" pitchFamily="2" charset="0"/>
              </a:rPr>
              <a:t>digital, standardisiert, effizient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024220" y="5304342"/>
            <a:ext cx="1116908" cy="313420"/>
          </a:xfrm>
          <a:prstGeom prst="rect">
            <a:avLst/>
          </a:prstGeom>
        </p:spPr>
        <p:txBody>
          <a:bodyPr lIns="0"/>
          <a:lstStyle>
            <a:lvl1pPr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sz="1100" b="1" dirty="0"/>
              <a:t>Zeit: 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11292" y="5736321"/>
            <a:ext cx="1116910" cy="434195"/>
          </a:xfrm>
          <a:prstGeom prst="rect">
            <a:avLst/>
          </a:prstGeom>
        </p:spPr>
        <p:txBody>
          <a:bodyPr lIns="0"/>
          <a:lstStyle>
            <a:lvl1pPr algn="l"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r>
              <a:rPr lang="de-DE" sz="1100" b="1" dirty="0"/>
              <a:t>Ort: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17968" y="5001080"/>
            <a:ext cx="1198721" cy="303262"/>
          </a:xfrm>
          <a:prstGeom prst="rect">
            <a:avLst/>
          </a:prstGeom>
        </p:spPr>
        <p:txBody>
          <a:bodyPr lIns="0"/>
          <a:lstStyle>
            <a:lvl1pPr>
              <a:defRPr sz="1200">
                <a:solidFill>
                  <a:schemeClr val="bg1"/>
                </a:solidFill>
                <a:latin typeface="Dax-Regular" pitchFamily="2" charset="0"/>
              </a:defRPr>
            </a:lvl1pPr>
          </a:lstStyle>
          <a:p>
            <a:pPr algn="l"/>
            <a:r>
              <a:rPr lang="de-DE" sz="1100" b="1" dirty="0"/>
              <a:t>Anmeldung: 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175663" y="5304342"/>
            <a:ext cx="2837918" cy="402483"/>
          </a:xfrm>
          <a:prstGeom prst="rect">
            <a:avLst/>
          </a:prstGeom>
        </p:spPr>
        <p:txBody>
          <a:bodyPr anchor="ctr"/>
          <a:lstStyle>
            <a:lvl1pPr algn="ctr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96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600"/>
              </a:lnSpc>
            </a:pPr>
            <a:r>
              <a:rPr lang="de-DE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Dax-Regular" pitchFamily="2" charset="0"/>
              </a:rPr>
              <a:t>01. Oktober 2025</a:t>
            </a:r>
            <a:br>
              <a:rPr lang="de-DE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Dax-Regular" pitchFamily="2" charset="0"/>
              </a:rPr>
            </a:br>
            <a:r>
              <a:rPr lang="de-DE" sz="1100" dirty="0">
                <a:latin typeface="Dax-Regular" pitchFamily="2" charset="0"/>
              </a:rPr>
              <a:t>von 9:30 – 16:00 Uhr</a:t>
            </a:r>
            <a:endParaRPr lang="en-US" sz="1100" dirty="0">
              <a:latin typeface="Dax-Regular" pitchFamily="2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166302" y="5748477"/>
            <a:ext cx="2827867" cy="888543"/>
          </a:xfrm>
          <a:prstGeom prst="rect">
            <a:avLst/>
          </a:prstGeom>
        </p:spPr>
        <p:txBody>
          <a:bodyPr anchor="t"/>
          <a:lstStyle>
            <a:lvl1pPr algn="ctr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96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9000"/>
              </a:lnSpc>
            </a:pPr>
            <a:r>
              <a:rPr lang="de-DE" sz="1100" dirty="0">
                <a:latin typeface="Dax-Regular" pitchFamily="2" charset="0"/>
              </a:rPr>
              <a:t>Mercure Hotel Dortmund Centrum</a:t>
            </a:r>
          </a:p>
          <a:p>
            <a:pPr algn="l">
              <a:lnSpc>
                <a:spcPct val="119000"/>
              </a:lnSpc>
            </a:pPr>
            <a:r>
              <a:rPr lang="de-DE" sz="1100" dirty="0">
                <a:latin typeface="Dax-Regular" pitchFamily="2" charset="0"/>
              </a:rPr>
              <a:t>Olpe 2, 44135 Dortmund</a:t>
            </a:r>
          </a:p>
          <a:p>
            <a:pPr algn="l">
              <a:lnSpc>
                <a:spcPct val="119000"/>
              </a:lnSpc>
            </a:pPr>
            <a:r>
              <a:rPr lang="de-DE" sz="1100" dirty="0">
                <a:latin typeface="Dax-Regular" pitchFamily="2" charset="0"/>
              </a:rPr>
              <a:t>Tel. 0231-5432-00</a:t>
            </a:r>
          </a:p>
          <a:p>
            <a:pPr algn="l">
              <a:lnSpc>
                <a:spcPct val="119000"/>
              </a:lnSpc>
            </a:pPr>
            <a:r>
              <a:rPr lang="de-DE" sz="1100" dirty="0">
                <a:latin typeface="Dax-Regular" pitchFamily="2" charset="0"/>
              </a:rPr>
              <a:t>Stichwort: „iwb“</a:t>
            </a:r>
            <a:endParaRPr lang="en-US" sz="1100" dirty="0">
              <a:latin typeface="Dax-Regular" pitchFamily="2" charset="0"/>
            </a:endParaRPr>
          </a:p>
        </p:txBody>
      </p:sp>
      <p:sp>
        <p:nvSpPr>
          <p:cNvPr id="25" name="Titel 4"/>
          <p:cNvSpPr txBox="1">
            <a:spLocks/>
          </p:cNvSpPr>
          <p:nvPr/>
        </p:nvSpPr>
        <p:spPr>
          <a:xfrm>
            <a:off x="1032247" y="2385690"/>
            <a:ext cx="4151258" cy="2439821"/>
          </a:xfrm>
          <a:prstGeom prst="rect">
            <a:avLst/>
          </a:prstGeom>
        </p:spPr>
        <p:txBody>
          <a:bodyPr lIns="0" rIns="0" anchor="t"/>
          <a:lstStyle>
            <a:lvl1pPr algn="ctr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96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de-DE" sz="1100" dirty="0">
                <a:latin typeface="Dax-Regular" pitchFamily="2" charset="0"/>
              </a:rPr>
              <a:t>Wie lassen sich technische Maßnahmen im Bestand bestmöglich abwickeln? </a:t>
            </a:r>
          </a:p>
          <a:p>
            <a:pPr algn="l">
              <a:lnSpc>
                <a:spcPct val="100000"/>
              </a:lnSpc>
              <a:spcAft>
                <a:spcPts val="300"/>
              </a:spcAft>
            </a:pPr>
            <a:r>
              <a:rPr lang="de-DE" sz="1100" dirty="0">
                <a:latin typeface="Dax-Regular" pitchFamily="2" charset="0"/>
              </a:rPr>
              <a:t>Dafür gibt es etliche Erfolgsfaktoren: </a:t>
            </a:r>
          </a:p>
          <a:p>
            <a:pPr marL="171450" indent="-171450" algn="l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latin typeface="Dax-Regular" pitchFamily="2" charset="0"/>
              </a:rPr>
              <a:t>gezielt eingesetzte Fachkräfte</a:t>
            </a:r>
          </a:p>
          <a:p>
            <a:pPr marL="171450" indent="-171450" algn="l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latin typeface="Dax-Regular" pitchFamily="2" charset="0"/>
              </a:rPr>
              <a:t>smarte Prozesse</a:t>
            </a:r>
          </a:p>
          <a:p>
            <a:pPr marL="171450" indent="-171450" algn="l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latin typeface="Dax-Regular" pitchFamily="2" charset="0"/>
              </a:rPr>
              <a:t>individuell angepasste Werkzeuge</a:t>
            </a:r>
          </a:p>
          <a:p>
            <a:pPr marL="171450" indent="-171450" algn="l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latin typeface="Dax-Regular" pitchFamily="2" charset="0"/>
              </a:rPr>
              <a:t>digitale Lösungen </a:t>
            </a:r>
          </a:p>
          <a:p>
            <a:pPr marL="171450" indent="-1714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latin typeface="Dax-Regular" pitchFamily="2" charset="0"/>
              </a:rPr>
              <a:t>eventuell eigene Handwerker</a:t>
            </a: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de-DE" sz="1100" dirty="0">
                <a:latin typeface="Dax-Regular" pitchFamily="2" charset="0"/>
              </a:rPr>
              <a:t>Fachliche Impulse kommen u. a. von unseren Experten – mit ausreichend Raum für Austausch und Diskussion.</a:t>
            </a: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de-DE" sz="1100" dirty="0">
                <a:latin typeface="Dax-Regular" pitchFamily="2" charset="0"/>
              </a:rPr>
              <a:t>Melden Sie sich jetzt an und profitieren Sie von unserem Wissen aus der Praxis.</a:t>
            </a:r>
          </a:p>
          <a:p>
            <a:pPr algn="l">
              <a:lnSpc>
                <a:spcPct val="119000"/>
              </a:lnSpc>
              <a:spcAft>
                <a:spcPts val="1200"/>
              </a:spcAft>
            </a:pPr>
            <a:endParaRPr lang="de-DE" sz="1100" dirty="0">
              <a:solidFill>
                <a:srgbClr val="FF0000"/>
              </a:solidFill>
              <a:latin typeface="Dax-Regular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25379" y="767563"/>
            <a:ext cx="1743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Dax-Regular" pitchFamily="2" charset="0"/>
              </a:rPr>
              <a:t>PraxisForum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622" y="6812589"/>
            <a:ext cx="612000" cy="612000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>
          <a:xfrm>
            <a:off x="2175663" y="4997968"/>
            <a:ext cx="2837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Dax-Regular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https://eveeno.com/149216180</a:t>
            </a:r>
            <a:endParaRPr lang="de-DE" sz="1100" dirty="0">
              <a:solidFill>
                <a:schemeClr val="bg1"/>
              </a:solidFill>
              <a:latin typeface="Dax-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5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Inhaltsplatzhalter 1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0574093"/>
              </p:ext>
            </p:extLst>
          </p:nvPr>
        </p:nvGraphicFramePr>
        <p:xfrm>
          <a:off x="973395" y="2979230"/>
          <a:ext cx="4306528" cy="3723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479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 </a:t>
                      </a:r>
                      <a:r>
                        <a:rPr lang="de-DE" sz="1100" baseline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 9:30</a:t>
                      </a:r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Empfang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716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10:00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Begrüßung</a:t>
                      </a:r>
                      <a:b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</a:br>
                      <a:r>
                        <a:rPr lang="de-DE" sz="1100" b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Brigitte Wiblishauser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50">
                <a:tc>
                  <a:txBody>
                    <a:bodyPr/>
                    <a:lstStyle/>
                    <a:p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Regiebetriebe – make-or-buy</a:t>
                      </a:r>
                      <a:b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</a:br>
                      <a:r>
                        <a:rPr lang="de-DE" sz="1100" b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Brigitte Wiblishauser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162943"/>
                  </a:ext>
                </a:extLst>
              </a:tr>
              <a:tr h="244050">
                <a:tc>
                  <a:txBody>
                    <a:bodyPr/>
                    <a:lstStyle/>
                    <a:p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Kaffeepause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454931"/>
                  </a:ext>
                </a:extLst>
              </a:tr>
              <a:tr h="244050">
                <a:tc>
                  <a:txBody>
                    <a:bodyPr/>
                    <a:lstStyle/>
                    <a:p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Wohnungsmodernisierung – effizient und kostensicher</a:t>
                      </a:r>
                      <a:b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</a:br>
                      <a:r>
                        <a:rPr lang="de-DE" sz="1100" b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Jens Schmidtke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543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12:30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Mittagspause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32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13:30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Kleininstandhaltung – das Massengeschäft gut organisiert</a:t>
                      </a:r>
                      <a:b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</a:br>
                      <a:r>
                        <a:rPr lang="de-DE" sz="1100" b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Gerald Pfretzschner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455">
                <a:tc>
                  <a:txBody>
                    <a:bodyPr/>
                    <a:lstStyle/>
                    <a:p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Kaffeepause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060">
                <a:tc>
                  <a:txBody>
                    <a:bodyPr/>
                    <a:lstStyle/>
                    <a:p>
                      <a:endParaRPr lang="de-DE" sz="1100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Rahmenverträge für Groß-Maßnahmen / </a:t>
                      </a:r>
                      <a:b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</a:br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Energetische  Sanierung</a:t>
                      </a:r>
                    </a:p>
                    <a:p>
                      <a:r>
                        <a:rPr lang="de-DE" sz="1100" b="0" dirty="0">
                          <a:solidFill>
                            <a:schemeClr val="bg1"/>
                          </a:solidFill>
                          <a:latin typeface="Dax-Regular" pitchFamily="2" charset="0"/>
                        </a:rPr>
                        <a:t>Brigitte Wiblishauser</a:t>
                      </a:r>
                      <a:endParaRPr lang="de-DE" sz="1100" b="1" dirty="0">
                        <a:solidFill>
                          <a:schemeClr val="bg1"/>
                        </a:solidFill>
                        <a:latin typeface="Dax-Regular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152">
                <a:tc>
                  <a:txBody>
                    <a:bodyPr/>
                    <a:lstStyle/>
                    <a:p>
                      <a:pPr marL="0" algn="l" defTabSz="532729" rtl="0" eaLnBrk="1" latinLnBrk="0" hangingPunct="1"/>
                      <a:r>
                        <a:rPr lang="de-DE" sz="1100" kern="1200" dirty="0">
                          <a:solidFill>
                            <a:schemeClr val="bg1"/>
                          </a:solidFill>
                          <a:latin typeface="Dax-Regular" pitchFamily="2" charset="0"/>
                          <a:ea typeface="+mn-ea"/>
                          <a:cs typeface="+mn-cs"/>
                        </a:rPr>
                        <a:t>16:00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327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dirty="0">
                          <a:solidFill>
                            <a:schemeClr val="bg1"/>
                          </a:solidFill>
                          <a:latin typeface="Dax-Regular" pitchFamily="2" charset="0"/>
                          <a:ea typeface="+mn-ea"/>
                          <a:cs typeface="+mn-cs"/>
                        </a:rPr>
                        <a:t>Ende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" name="Title 1"/>
          <p:cNvSpPr txBox="1">
            <a:spLocks/>
          </p:cNvSpPr>
          <p:nvPr/>
        </p:nvSpPr>
        <p:spPr>
          <a:xfrm>
            <a:off x="973395" y="2571313"/>
            <a:ext cx="1023304" cy="269418"/>
          </a:xfrm>
          <a:prstGeom prst="rect">
            <a:avLst/>
          </a:prstGeom>
        </p:spPr>
        <p:txBody>
          <a:bodyPr lIns="0" anchor="t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kern="1200">
                <a:solidFill>
                  <a:schemeClr val="bg1"/>
                </a:solidFill>
                <a:latin typeface="Dax-Regular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19000"/>
              </a:lnSpc>
            </a:pPr>
            <a:r>
              <a:rPr lang="de-DE" sz="1200" b="1" dirty="0"/>
              <a:t>Programm</a:t>
            </a:r>
            <a:endParaRPr lang="en-US" sz="12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78204" y="414542"/>
            <a:ext cx="2820003" cy="441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9000"/>
              </a:lnSpc>
            </a:pPr>
            <a:r>
              <a:rPr lang="de-DE" sz="1000" dirty="0">
                <a:solidFill>
                  <a:schemeClr val="tx2"/>
                </a:solidFill>
                <a:latin typeface="Dax-Regular" pitchFamily="2" charset="0"/>
              </a:rPr>
              <a:t>Bestandstechnik – digital, standardisiert, effizient</a:t>
            </a:r>
            <a:br>
              <a:rPr lang="de-DE" sz="1000" dirty="0">
                <a:solidFill>
                  <a:schemeClr val="tx2"/>
                </a:solidFill>
                <a:latin typeface="Dax-Regular" pitchFamily="2" charset="0"/>
              </a:rPr>
            </a:br>
            <a:r>
              <a:rPr lang="de-DE" sz="1000" dirty="0">
                <a:solidFill>
                  <a:schemeClr val="tx2"/>
                </a:solidFill>
                <a:latin typeface="Dax-Regular" pitchFamily="2" charset="0"/>
              </a:rPr>
              <a:t>01.10.2025, Dortmund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8204" y="193721"/>
            <a:ext cx="1094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Dax-Regular" pitchFamily="2" charset="0"/>
              </a:rPr>
              <a:t>PraxisForum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9743001-3280-26F0-48B4-0B43C624AB10}"/>
              </a:ext>
            </a:extLst>
          </p:cNvPr>
          <p:cNvSpPr txBox="1"/>
          <p:nvPr/>
        </p:nvSpPr>
        <p:spPr>
          <a:xfrm>
            <a:off x="1554577" y="1666203"/>
            <a:ext cx="120457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  <a:t>Gerald Pfretzschner</a:t>
            </a:r>
            <a:b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850" dirty="0">
                <a:solidFill>
                  <a:schemeClr val="bg1"/>
                </a:solidFill>
                <a:latin typeface="Dax-Regular" pitchFamily="2" charset="0"/>
              </a:rPr>
              <a:t>Geschäftsführer </a:t>
            </a:r>
            <a:br>
              <a:rPr lang="de-DE" sz="850" dirty="0">
                <a:solidFill>
                  <a:schemeClr val="tx2">
                    <a:lumMod val="90000"/>
                    <a:lumOff val="10000"/>
                  </a:schemeClr>
                </a:solidFill>
                <a:latin typeface="Dax-Regular" pitchFamily="2" charset="0"/>
              </a:rPr>
            </a:br>
            <a:endParaRPr lang="de-DE" sz="850" dirty="0">
              <a:solidFill>
                <a:schemeClr val="tx2">
                  <a:lumMod val="90000"/>
                  <a:lumOff val="10000"/>
                </a:schemeClr>
              </a:solidFill>
              <a:latin typeface="Dax-Regular" pitchFamily="2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6BE0B69-C2ED-117A-47EA-DA38FC07567D}"/>
              </a:ext>
            </a:extLst>
          </p:cNvPr>
          <p:cNvSpPr txBox="1"/>
          <p:nvPr/>
        </p:nvSpPr>
        <p:spPr>
          <a:xfrm>
            <a:off x="2631636" y="1669346"/>
            <a:ext cx="147361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  <a:t>Brigitte Wiblishauser</a:t>
            </a:r>
            <a:b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850" dirty="0">
                <a:solidFill>
                  <a:schemeClr val="bg1"/>
                </a:solidFill>
                <a:latin typeface="Dax-Regular" pitchFamily="2" charset="0"/>
              </a:rPr>
              <a:t>Prokuristin, Bereichsleiterin</a:t>
            </a:r>
            <a:br>
              <a:rPr lang="de-DE" sz="850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850" dirty="0">
                <a:solidFill>
                  <a:schemeClr val="bg1"/>
                </a:solidFill>
                <a:latin typeface="Dax-Regular" pitchFamily="2" charset="0"/>
              </a:rPr>
              <a:t>Organisationsberatung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A8EBEFA-EDAF-36C6-DF7D-DD2260A2C995}"/>
              </a:ext>
            </a:extLst>
          </p:cNvPr>
          <p:cNvSpPr txBox="1"/>
          <p:nvPr/>
        </p:nvSpPr>
        <p:spPr>
          <a:xfrm>
            <a:off x="3977728" y="1665590"/>
            <a:ext cx="1098379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  <a:t>Jens Schmidtke</a:t>
            </a:r>
            <a:br>
              <a:rPr lang="de-DE" sz="850" b="1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850" dirty="0">
                <a:solidFill>
                  <a:schemeClr val="bg1"/>
                </a:solidFill>
                <a:latin typeface="Dax-Regular" pitchFamily="2" charset="0"/>
              </a:rPr>
              <a:t>Projektleiter</a:t>
            </a:r>
            <a:br>
              <a:rPr lang="de-DE" sz="850" dirty="0">
                <a:solidFill>
                  <a:schemeClr val="bg1"/>
                </a:solidFill>
                <a:latin typeface="Dax-Regular" pitchFamily="2" charset="0"/>
              </a:rPr>
            </a:br>
            <a:r>
              <a:rPr lang="de-DE" sz="850" dirty="0">
                <a:solidFill>
                  <a:schemeClr val="bg1"/>
                </a:solidFill>
                <a:latin typeface="Dax-Regular" pitchFamily="2" charset="0"/>
              </a:rPr>
              <a:t>Bauleistungseinkauf</a:t>
            </a:r>
          </a:p>
        </p:txBody>
      </p:sp>
      <p:pic>
        <p:nvPicPr>
          <p:cNvPr id="4" name="Bildplatzhalter 2">
            <a:extLst>
              <a:ext uri="{FF2B5EF4-FFF2-40B4-BE49-F238E27FC236}">
                <a16:creationId xmlns:a16="http://schemas.microsoft.com/office/drawing/2014/main" id="{1D06B666-A222-27FB-1049-6FD4E68522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6" t="3048" r="5116" b="20784"/>
          <a:stretch/>
        </p:blipFill>
        <p:spPr>
          <a:xfrm>
            <a:off x="2944812" y="786054"/>
            <a:ext cx="864001" cy="864000"/>
          </a:xfrm>
          <a:prstGeom prst="ellipse">
            <a:avLst/>
          </a:prstGeom>
          <a:ln>
            <a:noFill/>
          </a:ln>
        </p:spPr>
      </p:pic>
      <p:pic>
        <p:nvPicPr>
          <p:cNvPr id="6" name="Bildplatzhalter 2">
            <a:extLst>
              <a:ext uri="{FF2B5EF4-FFF2-40B4-BE49-F238E27FC236}">
                <a16:creationId xmlns:a16="http://schemas.microsoft.com/office/drawing/2014/main" id="{5B8F826E-EC72-C1F9-AB36-B92359D8E0F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" t="1935" r="9502" b="12790"/>
          <a:stretch/>
        </p:blipFill>
        <p:spPr>
          <a:xfrm>
            <a:off x="1742332" y="795385"/>
            <a:ext cx="864001" cy="864000"/>
          </a:xfrm>
          <a:prstGeom prst="ellipse">
            <a:avLst/>
          </a:prstGeom>
          <a:ln>
            <a:noFill/>
          </a:ln>
        </p:spPr>
      </p:pic>
      <p:pic>
        <p:nvPicPr>
          <p:cNvPr id="7" name="Bildplatzhalter 2">
            <a:extLst>
              <a:ext uri="{FF2B5EF4-FFF2-40B4-BE49-F238E27FC236}">
                <a16:creationId xmlns:a16="http://schemas.microsoft.com/office/drawing/2014/main" id="{E504AFC7-2014-A688-C463-BC94E45395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7293" y="795385"/>
            <a:ext cx="864001" cy="864000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97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wb_Farben_ab22">
      <a:dk1>
        <a:srgbClr val="68ACDF"/>
      </a:dk1>
      <a:lt1>
        <a:srgbClr val="FFFFFF"/>
      </a:lt1>
      <a:dk2>
        <a:srgbClr val="37342E"/>
      </a:dk2>
      <a:lt2>
        <a:srgbClr val="FFFFFF"/>
      </a:lt2>
      <a:accent1>
        <a:srgbClr val="A0C861"/>
      </a:accent1>
      <a:accent2>
        <a:srgbClr val="32AAA8"/>
      </a:accent2>
      <a:accent3>
        <a:srgbClr val="F9B233"/>
      </a:accent3>
      <a:accent4>
        <a:srgbClr val="C71838"/>
      </a:accent4>
      <a:accent5>
        <a:srgbClr val="F6E100"/>
      </a:accent5>
      <a:accent6>
        <a:srgbClr val="5B5477"/>
      </a:accent6>
      <a:hlink>
        <a:srgbClr val="68ACDF"/>
      </a:hlink>
      <a:folHlink>
        <a:srgbClr val="68ACD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NA5_PraxisForen_Programm.pot [Kompatibilitätsmodus]" id="{DDB29110-EDA2-4F23-9050-306A4C202F93}" vid="{A6E0AB70-7C1F-48EE-B5CB-2EFF66698A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</Words>
  <Application>Microsoft Office PowerPoint</Application>
  <PresentationFormat>Benutzerdefiniert</PresentationFormat>
  <Paragraphs>42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Dax-Regular</vt:lpstr>
      <vt:lpstr>Office Theme</vt:lpstr>
      <vt:lpstr>Bestandstechnik –  digital, standardisiert, effizient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Beate Korte</dc:creator>
  <cp:lastModifiedBy>Beate Korte</cp:lastModifiedBy>
  <cp:revision>81</cp:revision>
  <cp:lastPrinted>2025-08-05T06:33:10Z</cp:lastPrinted>
  <dcterms:created xsi:type="dcterms:W3CDTF">2022-03-22T12:10:41Z</dcterms:created>
  <dcterms:modified xsi:type="dcterms:W3CDTF">2025-08-07T12:24:21Z</dcterms:modified>
</cp:coreProperties>
</file>